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853" autoAdjust="0"/>
    <p:restoredTop sz="94660"/>
  </p:normalViewPr>
  <p:slideViewPr>
    <p:cSldViewPr>
      <p:cViewPr>
        <p:scale>
          <a:sx n="70" d="100"/>
          <a:sy n="70" d="100"/>
        </p:scale>
        <p:origin x="-1416"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83DA75-C668-4728-9161-1429A5B0F59E}" type="datetimeFigureOut">
              <a:rPr lang="en-US" smtClean="0"/>
              <a:pPr/>
              <a:t>12/21/2019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C5B4C-9F8C-49BF-9737-B883402E500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3DA75-C668-4728-9161-1429A5B0F59E}" type="datetimeFigureOut">
              <a:rPr lang="en-US" smtClean="0"/>
              <a:pPr/>
              <a:t>12/21/2019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C5B4C-9F8C-49BF-9737-B883402E500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nalyticsindiamag.com/10-data-science-projects-most-e-commerce-businesses-are-using-in-india/" TargetMode="External"/><Relationship Id="rId2" Type="http://schemas.openxmlformats.org/officeDocument/2006/relationships/hyperlink" Target="https://towardsdatascience.com/5-data-science-project-every-e-commerce-company-should-do-8746c5ab4604" TargetMode="External"/><Relationship Id="rId1" Type="http://schemas.openxmlformats.org/officeDocument/2006/relationships/slideLayout" Target="../slideLayouts/slideLayout2.xml"/><Relationship Id="rId6" Type="http://schemas.openxmlformats.org/officeDocument/2006/relationships/hyperlink" Target="https://www.wikipedia.com/" TargetMode="External"/><Relationship Id="rId5" Type="http://schemas.openxmlformats.org/officeDocument/2006/relationships/hyperlink" Target="https://www.greatlearning.in/blog/applications-of-data-science-in-e-commerce-industry/" TargetMode="External"/><Relationship Id="rId4" Type="http://schemas.openxmlformats.org/officeDocument/2006/relationships/hyperlink" Target="https://www.datasciencegraduateprograms.com/retai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1828800"/>
          </a:xfrm>
        </p:spPr>
        <p:txBody>
          <a:bodyPr>
            <a:normAutofit/>
          </a:bodyPr>
          <a:lstStyle/>
          <a:p>
            <a:r>
              <a:rPr lang="en-US" sz="5400" dirty="0" smtClean="0"/>
              <a:t>Data Science in Retail and E-Commerce</a:t>
            </a:r>
            <a:endParaRPr lang="en-US" sz="5400" dirty="0"/>
          </a:p>
        </p:txBody>
      </p:sp>
      <p:sp>
        <p:nvSpPr>
          <p:cNvPr id="3" name="Subtitle 2"/>
          <p:cNvSpPr>
            <a:spLocks noGrp="1"/>
          </p:cNvSpPr>
          <p:nvPr>
            <p:ph type="subTitle" idx="1"/>
          </p:nvPr>
        </p:nvSpPr>
        <p:spPr>
          <a:xfrm>
            <a:off x="304800" y="5791200"/>
            <a:ext cx="8534400" cy="838200"/>
          </a:xfrm>
        </p:spPr>
        <p:txBody>
          <a:bodyPr>
            <a:normAutofit/>
          </a:bodyPr>
          <a:lstStyle/>
          <a:p>
            <a:r>
              <a:rPr lang="en-US" sz="4400" dirty="0" smtClean="0">
                <a:solidFill>
                  <a:schemeClr val="tx1"/>
                </a:solidFill>
              </a:rPr>
              <a:t>Presented By :- SNEHAL TAWAR</a:t>
            </a:r>
            <a:endParaRPr lang="en-US" sz="4400" dirty="0">
              <a:solidFill>
                <a:schemeClr val="tx1"/>
              </a:solidFill>
            </a:endParaRPr>
          </a:p>
        </p:txBody>
      </p:sp>
      <p:pic>
        <p:nvPicPr>
          <p:cNvPr id="1026" name="Picture 2"/>
          <p:cNvPicPr>
            <a:picLocks noChangeAspect="1" noChangeArrowheads="1"/>
          </p:cNvPicPr>
          <p:nvPr/>
        </p:nvPicPr>
        <p:blipFill>
          <a:blip r:embed="rId2"/>
          <a:srcRect/>
          <a:stretch>
            <a:fillRect/>
          </a:stretch>
        </p:blipFill>
        <p:spPr bwMode="auto">
          <a:xfrm>
            <a:off x="1295400" y="1828800"/>
            <a:ext cx="6581775" cy="3781425"/>
          </a:xfrm>
          <a:prstGeom prst="rect">
            <a:avLst/>
          </a:prstGeom>
          <a:noFill/>
          <a:ln w="9525">
            <a:noFill/>
            <a:miter lim="800000"/>
            <a:headEnd/>
            <a:tailEnd/>
          </a:ln>
          <a:effectLst/>
        </p:spPr>
      </p:pic>
    </p:spTree>
  </p:cSld>
  <p:clrMapOvr>
    <a:masterClrMapping/>
  </p:clrMapOvr>
  <p:transition>
    <p:spli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5. Important Reviews- Improved Customer Service</a:t>
            </a:r>
            <a:endParaRPr lang="en-US" dirty="0"/>
          </a:p>
        </p:txBody>
      </p:sp>
      <p:sp>
        <p:nvSpPr>
          <p:cNvPr id="3" name="Content Placeholder 2"/>
          <p:cNvSpPr>
            <a:spLocks noGrp="1"/>
          </p:cNvSpPr>
          <p:nvPr>
            <p:ph idx="1"/>
          </p:nvPr>
        </p:nvSpPr>
        <p:spPr>
          <a:xfrm>
            <a:off x="457200" y="3886200"/>
            <a:ext cx="8229600" cy="2743200"/>
          </a:xfrm>
        </p:spPr>
        <p:txBody>
          <a:bodyPr>
            <a:normAutofit fontScale="62500" lnSpcReduction="20000"/>
          </a:bodyPr>
          <a:lstStyle/>
          <a:p>
            <a:r>
              <a:rPr lang="en-US" dirty="0" smtClean="0"/>
              <a:t>These days companies especially online businesses, </a:t>
            </a:r>
            <a:r>
              <a:rPr lang="en-US" b="1" dirty="0" smtClean="0"/>
              <a:t>have ratings and reviews section</a:t>
            </a:r>
            <a:r>
              <a:rPr lang="en-US" dirty="0" smtClean="0"/>
              <a:t> on their websites for their products.</a:t>
            </a:r>
          </a:p>
          <a:p>
            <a:r>
              <a:rPr lang="en-US" dirty="0" smtClean="0"/>
              <a:t>Using Data Science techniques </a:t>
            </a:r>
            <a:r>
              <a:rPr lang="en-US" b="1" dirty="0" err="1" smtClean="0"/>
              <a:t>e.g</a:t>
            </a:r>
            <a:r>
              <a:rPr lang="en-US" b="1" dirty="0" smtClean="0"/>
              <a:t> NLP(Natural Language Processing) </a:t>
            </a:r>
            <a:r>
              <a:rPr lang="en-US" dirty="0" smtClean="0"/>
              <a:t>the ratings and reviews from the website, can be extracted. This technique helps to retrieve user reviews and understand why </a:t>
            </a:r>
            <a:r>
              <a:rPr lang="en-US" b="1" dirty="0" smtClean="0"/>
              <a:t>bad reviews </a:t>
            </a:r>
            <a:r>
              <a:rPr lang="en-US" dirty="0" smtClean="0"/>
              <a:t>were given.</a:t>
            </a:r>
          </a:p>
          <a:p>
            <a:r>
              <a:rPr lang="en-US" dirty="0" smtClean="0"/>
              <a:t>Once the reviews are extracted, Data Scientists can further segregate them and do </a:t>
            </a:r>
            <a:r>
              <a:rPr lang="en-US" b="1" dirty="0" smtClean="0"/>
              <a:t>Sentiment Analysis</a:t>
            </a:r>
            <a:r>
              <a:rPr lang="en-US" dirty="0" smtClean="0"/>
              <a:t>. With this information, </a:t>
            </a:r>
            <a:r>
              <a:rPr lang="en-US" dirty="0" err="1" smtClean="0"/>
              <a:t>eCommerce</a:t>
            </a:r>
            <a:r>
              <a:rPr lang="en-US" dirty="0" smtClean="0"/>
              <a:t> can efficiently </a:t>
            </a:r>
            <a:r>
              <a:rPr lang="en-US" b="1" dirty="0" smtClean="0"/>
              <a:t>maximize user satisfaction </a:t>
            </a:r>
            <a:r>
              <a:rPr lang="en-US" dirty="0" smtClean="0"/>
              <a:t>by prioritizing product updates that will have the greatest positive impact.</a:t>
            </a:r>
            <a:endParaRPr lang="en-US" dirty="0"/>
          </a:p>
        </p:txBody>
      </p:sp>
      <p:pic>
        <p:nvPicPr>
          <p:cNvPr id="4" name="Picture 3"/>
          <p:cNvPicPr/>
          <p:nvPr/>
        </p:nvPicPr>
        <p:blipFill>
          <a:blip r:embed="rId2"/>
          <a:srcRect/>
          <a:stretch>
            <a:fillRect/>
          </a:stretch>
        </p:blipFill>
        <p:spPr bwMode="auto">
          <a:xfrm>
            <a:off x="1752600" y="1447800"/>
            <a:ext cx="5617210" cy="229171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Summary</a:t>
            </a:r>
            <a:br>
              <a:rPr lang="en-US" b="1" dirty="0" smtClean="0"/>
            </a:br>
            <a:endParaRPr lang="en-US" dirty="0"/>
          </a:p>
        </p:txBody>
      </p:sp>
      <p:sp>
        <p:nvSpPr>
          <p:cNvPr id="3" name="Content Placeholder 2"/>
          <p:cNvSpPr>
            <a:spLocks noGrp="1"/>
          </p:cNvSpPr>
          <p:nvPr>
            <p:ph idx="1"/>
          </p:nvPr>
        </p:nvSpPr>
        <p:spPr>
          <a:xfrm>
            <a:off x="457200" y="3886200"/>
            <a:ext cx="8229600" cy="2971800"/>
          </a:xfrm>
        </p:spPr>
        <p:txBody>
          <a:bodyPr>
            <a:normAutofit fontScale="70000" lnSpcReduction="20000"/>
          </a:bodyPr>
          <a:lstStyle/>
          <a:p>
            <a:r>
              <a:rPr lang="en-US" b="1" dirty="0" smtClean="0"/>
              <a:t>Big Data is Used to Spot the Next Big Trend</a:t>
            </a:r>
          </a:p>
          <a:p>
            <a:r>
              <a:rPr lang="en-US" b="1" dirty="0" smtClean="0"/>
              <a:t>Crunching Numbers to Get the Right Products in Front of the Right Customers: </a:t>
            </a:r>
            <a:r>
              <a:rPr lang="en-US" dirty="0" smtClean="0"/>
              <a:t>The data is increasing with every single click on the internet. In order to make sense of this huge data and use it for company’s benefits etc, we need help from different Data Science techniques. </a:t>
            </a:r>
            <a:r>
              <a:rPr lang="en-US" i="1" dirty="0" smtClean="0"/>
              <a:t>The Challenge of In-Store Data Collection. With Location-based Advertising, Products Find the Customer</a:t>
            </a:r>
            <a:endParaRPr lang="en-US" b="1" dirty="0" smtClean="0"/>
          </a:p>
          <a:p>
            <a:r>
              <a:rPr lang="en-US" b="1" dirty="0" smtClean="0"/>
              <a:t>Timing is Everything … The Right Price at the Right Time: </a:t>
            </a:r>
            <a:r>
              <a:rPr lang="en-US" i="1" dirty="0" smtClean="0"/>
              <a:t>Opening the Valve on Data-Optimized Pricing</a:t>
            </a:r>
            <a:endParaRPr lang="en-US" dirty="0" smtClean="0"/>
          </a:p>
          <a:p>
            <a:pPr lvl="0"/>
            <a:endParaRPr lang="en-US" dirty="0" smtClean="0"/>
          </a:p>
          <a:p>
            <a:endParaRPr lang="en-US" dirty="0"/>
          </a:p>
        </p:txBody>
      </p:sp>
      <p:pic>
        <p:nvPicPr>
          <p:cNvPr id="4" name="Picture 3"/>
          <p:cNvPicPr/>
          <p:nvPr/>
        </p:nvPicPr>
        <p:blipFill>
          <a:blip r:embed="rId2"/>
          <a:srcRect/>
          <a:stretch>
            <a:fillRect/>
          </a:stretch>
        </p:blipFill>
        <p:spPr bwMode="auto">
          <a:xfrm>
            <a:off x="1524000" y="914400"/>
            <a:ext cx="5943600" cy="2819400"/>
          </a:xfrm>
          <a:prstGeom prst="rect">
            <a:avLst/>
          </a:prstGeom>
          <a:noFill/>
          <a:ln w="9525">
            <a:noFill/>
            <a:miter lim="800000"/>
            <a:headEnd/>
            <a:tailEnd/>
          </a:ln>
        </p:spPr>
      </p:pic>
    </p:spTree>
  </p:cSld>
  <p:clrMapOvr>
    <a:masterClrMapping/>
  </p:clrMapOvr>
  <p:transition>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hlinkClick r:id="rId2"/>
              </a:rPr>
              <a:t>https://towardsdatascience.com/5-data-science-project-every-e-commerce-company-should-do-8746c5ab4604</a:t>
            </a:r>
            <a:endParaRPr lang="en-US" dirty="0" smtClean="0"/>
          </a:p>
          <a:p>
            <a:r>
              <a:rPr lang="en-US" dirty="0" smtClean="0">
                <a:hlinkClick r:id="rId3"/>
              </a:rPr>
              <a:t>https://analyticsindiamag.com/10-data-science-projects-most-e-commerce-businesses-are-using-in-india/</a:t>
            </a:r>
            <a:endParaRPr lang="en-US" dirty="0" smtClean="0"/>
          </a:p>
          <a:p>
            <a:r>
              <a:rPr lang="en-US" dirty="0" smtClean="0">
                <a:hlinkClick r:id="rId4"/>
              </a:rPr>
              <a:t>https://www.datasciencegraduateprograms.com/retail/</a:t>
            </a:r>
            <a:endParaRPr lang="en-US" dirty="0" smtClean="0"/>
          </a:p>
          <a:p>
            <a:r>
              <a:rPr lang="en-US" dirty="0" smtClean="0">
                <a:hlinkClick r:id="rId5"/>
              </a:rPr>
              <a:t>https://www.greatlearning.in/blog/applications-of-data-science-in-e-commerce-industry/</a:t>
            </a:r>
            <a:endParaRPr lang="en-US" dirty="0" smtClean="0"/>
          </a:p>
          <a:p>
            <a:r>
              <a:rPr lang="en-US" dirty="0" smtClean="0">
                <a:hlinkClick r:id="rId6"/>
              </a:rPr>
              <a:t>https://www.wikipedia.com/</a:t>
            </a:r>
            <a:r>
              <a:rPr lang="en-US" dirty="0" smtClean="0"/>
              <a:t> </a:t>
            </a:r>
          </a:p>
          <a:p>
            <a:endParaRPr lang="en-US" dirty="0"/>
          </a:p>
        </p:txBody>
      </p:sp>
    </p:spTree>
  </p:cSld>
  <p:clrMapOvr>
    <a:masterClrMapping/>
  </p:clrMapOvr>
  <p:transition>
    <p:plu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992562"/>
          </a:xfrm>
        </p:spPr>
        <p:txBody>
          <a:bodyPr>
            <a:normAutofit/>
          </a:bodyPr>
          <a:lstStyle/>
          <a:p>
            <a:r>
              <a:rPr lang="en-US" sz="8800" b="1" dirty="0" smtClean="0"/>
              <a:t>THANK YOU</a:t>
            </a:r>
            <a:endParaRPr lang="en-US" sz="8800" b="1" dirty="0"/>
          </a:p>
        </p:txBody>
      </p:sp>
      <p:pic>
        <p:nvPicPr>
          <p:cNvPr id="4" name="Picture 2"/>
          <p:cNvPicPr>
            <a:picLocks noChangeAspect="1" noChangeArrowheads="1"/>
          </p:cNvPicPr>
          <p:nvPr/>
        </p:nvPicPr>
        <p:blipFill>
          <a:blip r:embed="rId2"/>
          <a:srcRect/>
          <a:stretch>
            <a:fillRect/>
          </a:stretch>
        </p:blipFill>
        <p:spPr bwMode="auto">
          <a:xfrm>
            <a:off x="2971800" y="3352800"/>
            <a:ext cx="2895600" cy="2438400"/>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Autofit/>
          </a:bodyPr>
          <a:lstStyle/>
          <a:p>
            <a:pPr>
              <a:buNone/>
            </a:pPr>
            <a:r>
              <a:rPr lang="en-US" sz="2800" dirty="0" smtClean="0"/>
              <a:t>1. Data Science Life Cycle</a:t>
            </a:r>
          </a:p>
          <a:p>
            <a:pPr>
              <a:buNone/>
            </a:pPr>
            <a:r>
              <a:rPr lang="en-US" sz="2800" dirty="0" smtClean="0"/>
              <a:t>2. How Data Science is Used in Retail and e-Commerce</a:t>
            </a:r>
            <a:endParaRPr lang="en-US" sz="2800" b="1" dirty="0" smtClean="0"/>
          </a:p>
          <a:p>
            <a:pPr>
              <a:buNone/>
            </a:pPr>
            <a:r>
              <a:rPr lang="en-US" sz="2800" dirty="0" smtClean="0"/>
              <a:t>	a) Recommendation System</a:t>
            </a:r>
          </a:p>
          <a:p>
            <a:pPr>
              <a:buNone/>
            </a:pPr>
            <a:r>
              <a:rPr lang="en-US" sz="2800" dirty="0" smtClean="0"/>
              <a:t>	b) Customer Lifetime Value </a:t>
            </a:r>
            <a:r>
              <a:rPr lang="en-US" sz="2800" dirty="0" err="1" smtClean="0"/>
              <a:t>Modelling</a:t>
            </a:r>
            <a:endParaRPr lang="en-US" sz="2800" dirty="0" smtClean="0"/>
          </a:p>
          <a:p>
            <a:pPr>
              <a:buNone/>
            </a:pPr>
            <a:r>
              <a:rPr lang="en-US" sz="2800" dirty="0" smtClean="0"/>
              <a:t>	c) Customer Retention- Churn Model</a:t>
            </a:r>
          </a:p>
          <a:p>
            <a:pPr>
              <a:buNone/>
            </a:pPr>
            <a:r>
              <a:rPr lang="en-US" sz="2800" dirty="0" smtClean="0"/>
              <a:t>	d) Fraud Detection</a:t>
            </a:r>
          </a:p>
          <a:p>
            <a:pPr>
              <a:buNone/>
            </a:pPr>
            <a:r>
              <a:rPr lang="en-US" sz="2800" dirty="0" smtClean="0"/>
              <a:t>	e) Important Reviews- Improved Customer Service</a:t>
            </a:r>
          </a:p>
          <a:p>
            <a:pPr>
              <a:buNone/>
            </a:pPr>
            <a:r>
              <a:rPr lang="en-US" sz="2800" dirty="0" smtClean="0"/>
              <a:t>3. Summary</a:t>
            </a:r>
          </a:p>
          <a:p>
            <a:pPr>
              <a:buNone/>
            </a:pPr>
            <a:r>
              <a:rPr lang="en-US" sz="2800" dirty="0" smtClean="0"/>
              <a:t>4. References</a:t>
            </a:r>
          </a:p>
          <a:p>
            <a:pPr>
              <a:buNone/>
            </a:pPr>
            <a:r>
              <a:rPr lang="en-US" sz="2800" dirty="0" smtClean="0"/>
              <a:t/>
            </a:r>
            <a:br>
              <a:rPr lang="en-US" sz="2800" dirty="0" smtClean="0"/>
            </a:br>
            <a:endParaRPr lang="en-US" sz="2800" dirty="0"/>
          </a:p>
        </p:txBody>
      </p:sp>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0" y="914400"/>
            <a:ext cx="9144000" cy="5181600"/>
          </a:xfrm>
          <a:prstGeom prst="rect">
            <a:avLst/>
          </a:prstGeom>
          <a:noFill/>
          <a:ln w="9525">
            <a:noFill/>
            <a:miter lim="800000"/>
            <a:headEnd/>
            <a:tailEnd/>
          </a:ln>
        </p:spPr>
      </p:pic>
    </p:spTree>
  </p:cSld>
  <p:clrMapOvr>
    <a:masterClrMapping/>
  </p:clrMapOvr>
  <p:transition>
    <p:cover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Data Science is Used in Retail and e-Commerce</a:t>
            </a:r>
            <a:r>
              <a:rPr lang="en-US" b="1" dirty="0"/>
              <a:t/>
            </a:r>
            <a:br>
              <a:rPr lang="en-US" b="1" dirty="0"/>
            </a:br>
            <a:endParaRPr lang="en-US" dirty="0"/>
          </a:p>
        </p:txBody>
      </p:sp>
      <p:pic>
        <p:nvPicPr>
          <p:cNvPr id="4" name="Picture 2"/>
          <p:cNvPicPr>
            <a:picLocks noChangeAspect="1" noChangeArrowheads="1"/>
          </p:cNvPicPr>
          <p:nvPr/>
        </p:nvPicPr>
        <p:blipFill>
          <a:blip r:embed="rId2"/>
          <a:srcRect/>
          <a:stretch>
            <a:fillRect/>
          </a:stretch>
        </p:blipFill>
        <p:spPr bwMode="auto">
          <a:xfrm>
            <a:off x="0" y="1143000"/>
            <a:ext cx="9144000" cy="5715000"/>
          </a:xfrm>
          <a:prstGeom prst="rect">
            <a:avLst/>
          </a:prstGeom>
          <a:noFill/>
          <a:ln w="9525">
            <a:noFill/>
            <a:miter lim="800000"/>
            <a:headEnd/>
            <a:tailEnd/>
          </a:ln>
          <a:effectLst/>
        </p:spPr>
      </p:pic>
      <p:pic>
        <p:nvPicPr>
          <p:cNvPr id="5" name="Picture 4"/>
          <p:cNvPicPr/>
          <p:nvPr/>
        </p:nvPicPr>
        <p:blipFill>
          <a:blip r:embed="rId3"/>
          <a:srcRect/>
          <a:stretch>
            <a:fillRect/>
          </a:stretch>
        </p:blipFill>
        <p:spPr bwMode="auto">
          <a:xfrm>
            <a:off x="0" y="1143000"/>
            <a:ext cx="9144000" cy="5715000"/>
          </a:xfrm>
          <a:prstGeom prst="rect">
            <a:avLst/>
          </a:prstGeom>
          <a:noFill/>
          <a:ln w="9525">
            <a:noFill/>
            <a:miter lim="800000"/>
            <a:headEnd/>
            <a:tailEnd/>
          </a:ln>
        </p:spPr>
      </p:pic>
      <p:sp>
        <p:nvSpPr>
          <p:cNvPr id="6" name="Rectangle 5"/>
          <p:cNvSpPr/>
          <p:nvPr/>
        </p:nvSpPr>
        <p:spPr>
          <a:xfrm>
            <a:off x="0" y="1143000"/>
            <a:ext cx="4648200" cy="5324535"/>
          </a:xfrm>
          <a:prstGeom prst="rect">
            <a:avLst/>
          </a:prstGeom>
        </p:spPr>
        <p:txBody>
          <a:bodyPr wrap="square">
            <a:spAutoFit/>
          </a:bodyPr>
          <a:lstStyle/>
          <a:p>
            <a:pPr lvl="0" fontAlgn="base">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Recommendation engines</a:t>
            </a:r>
          </a:p>
          <a:p>
            <a:pPr lvl="0" fontAlgn="base">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Market Basket Analysis</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Warranty Analytics</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Price Optimization</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Inventory Management</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Location of new stores</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Customer sentiment analysis</a:t>
            </a:r>
            <a:endParaRPr lang="en-US" sz="2400" b="1" dirty="0" smtClean="0">
              <a:solidFill>
                <a:schemeClr val="bg1"/>
              </a:solidFill>
              <a:latin typeface="Lato" charset="0"/>
              <a:cs typeface="Times New Roman" pitchFamily="18" charset="0"/>
            </a:endParaRP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Merchandising</a:t>
            </a:r>
          </a:p>
          <a:p>
            <a:pPr lvl="0" eaLnBrk="0" fontAlgn="base" hangingPunct="0">
              <a:spcBef>
                <a:spcPct val="0"/>
              </a:spcBef>
              <a:spcAft>
                <a:spcPct val="0"/>
              </a:spcAft>
            </a:pPr>
            <a:endParaRPr lang="en-US" sz="1400" dirty="0" smtClean="0">
              <a:solidFill>
                <a:schemeClr val="bg1"/>
              </a:solidFill>
              <a:latin typeface="Arial" pitchFamily="34" charset="0"/>
              <a:cs typeface="Arial" pitchFamily="34" charset="0"/>
            </a:endParaRPr>
          </a:p>
          <a:p>
            <a:pPr lvl="0" eaLnBrk="0" fontAlgn="base" hangingPunct="0">
              <a:spcBef>
                <a:spcPct val="0"/>
              </a:spcBef>
              <a:spcAft>
                <a:spcPct val="0"/>
              </a:spcAft>
              <a:buFontTx/>
              <a:buChar char="•"/>
            </a:pPr>
            <a:r>
              <a:rPr lang="en-US" sz="2400" b="1" dirty="0" smtClean="0">
                <a:solidFill>
                  <a:schemeClr val="bg1"/>
                </a:solidFill>
                <a:latin typeface="Lato" charset="0"/>
                <a:ea typeface="Calibri" pitchFamily="34" charset="0"/>
                <a:cs typeface="Times New Roman" pitchFamily="18" charset="0"/>
              </a:rPr>
              <a:t>Lifetime value prediction</a:t>
            </a:r>
            <a:endParaRPr lang="en-US" sz="4000" dirty="0" smtClean="0">
              <a:solidFill>
                <a:schemeClr val="bg1"/>
              </a:solidFill>
              <a:latin typeface="Arial" pitchFamily="34" charset="0"/>
              <a:cs typeface="Arial" pitchFamily="34" charset="0"/>
            </a:endParaRPr>
          </a:p>
        </p:txBody>
      </p:sp>
    </p:spTree>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543800" cy="838200"/>
          </a:xfrm>
          <a:solidFill>
            <a:schemeClr val="tx1"/>
          </a:solidFill>
        </p:spPr>
        <p:txBody>
          <a:bodyPr>
            <a:noAutofit/>
          </a:bodyPr>
          <a:lstStyle/>
          <a:p>
            <a:pPr lvl="0"/>
            <a:r>
              <a:rPr lang="en-US" b="1" dirty="0" smtClean="0">
                <a:solidFill>
                  <a:schemeClr val="bg1"/>
                </a:solidFill>
              </a:rPr>
              <a:t>1. Recommendation System</a:t>
            </a:r>
            <a:endParaRPr lang="en-US" dirty="0">
              <a:solidFill>
                <a:schemeClr val="bg1"/>
              </a:solidFill>
            </a:endParaRPr>
          </a:p>
        </p:txBody>
      </p:sp>
      <p:sp>
        <p:nvSpPr>
          <p:cNvPr id="3" name="Content Placeholder 2"/>
          <p:cNvSpPr>
            <a:spLocks noGrp="1"/>
          </p:cNvSpPr>
          <p:nvPr>
            <p:ph idx="1"/>
          </p:nvPr>
        </p:nvSpPr>
        <p:spPr>
          <a:xfrm>
            <a:off x="457200" y="4038600"/>
            <a:ext cx="8229600" cy="2819400"/>
          </a:xfrm>
        </p:spPr>
        <p:style>
          <a:lnRef idx="1">
            <a:schemeClr val="dk1"/>
          </a:lnRef>
          <a:fillRef idx="3">
            <a:schemeClr val="dk1"/>
          </a:fillRef>
          <a:effectRef idx="2">
            <a:schemeClr val="dk1"/>
          </a:effectRef>
          <a:fontRef idx="minor">
            <a:schemeClr val="lt1"/>
          </a:fontRef>
        </p:style>
        <p:txBody>
          <a:bodyPr>
            <a:normAutofit fontScale="92500"/>
          </a:bodyPr>
          <a:lstStyle/>
          <a:p>
            <a:pPr>
              <a:buNone/>
            </a:pPr>
            <a:r>
              <a:rPr lang="en-US" sz="2400" dirty="0" smtClean="0"/>
              <a:t>Used to </a:t>
            </a:r>
            <a:r>
              <a:rPr lang="en-US" sz="2400" b="1" dirty="0" smtClean="0"/>
              <a:t>filter choices </a:t>
            </a:r>
            <a:r>
              <a:rPr lang="en-US" sz="2400" dirty="0" smtClean="0"/>
              <a:t>for particular user on the basis of their </a:t>
            </a:r>
            <a:r>
              <a:rPr lang="en-US" sz="2400" b="1" dirty="0" smtClean="0"/>
              <a:t>past searches </a:t>
            </a:r>
            <a:r>
              <a:rPr lang="en-US" sz="2400" dirty="0" smtClean="0"/>
              <a:t>or other customer’s search or purchase data. It gives users </a:t>
            </a:r>
            <a:r>
              <a:rPr lang="en-US" sz="2400" b="1" dirty="0" smtClean="0"/>
              <a:t>a personalized view </a:t>
            </a:r>
            <a:r>
              <a:rPr lang="en-US" sz="2400" dirty="0" smtClean="0"/>
              <a:t>on the</a:t>
            </a:r>
            <a:r>
              <a:rPr lang="en-US" sz="2400" b="1" dirty="0" smtClean="0"/>
              <a:t> </a:t>
            </a:r>
            <a:r>
              <a:rPr lang="en-US" sz="2400" b="1" dirty="0" err="1" smtClean="0"/>
              <a:t>eCommerce</a:t>
            </a:r>
            <a:r>
              <a:rPr lang="en-US" sz="2400" b="1" dirty="0" smtClean="0"/>
              <a:t> </a:t>
            </a:r>
            <a:r>
              <a:rPr lang="en-US" sz="2400" dirty="0" smtClean="0"/>
              <a:t>website and help them to select relevant products. </a:t>
            </a:r>
            <a:r>
              <a:rPr lang="en-US" sz="2400" b="1" dirty="0" smtClean="0"/>
              <a:t>Popular Recommendation Techniques:</a:t>
            </a:r>
          </a:p>
          <a:p>
            <a:pPr lvl="0"/>
            <a:r>
              <a:rPr lang="en-US" sz="2400" dirty="0" smtClean="0"/>
              <a:t>Collaborative filtering</a:t>
            </a:r>
          </a:p>
          <a:p>
            <a:pPr lvl="0"/>
            <a:r>
              <a:rPr lang="en-US" sz="2400" dirty="0" smtClean="0"/>
              <a:t>Content Based Filtering</a:t>
            </a:r>
          </a:p>
          <a:p>
            <a:pPr lvl="0"/>
            <a:r>
              <a:rPr lang="en-US" sz="2400" dirty="0" smtClean="0"/>
              <a:t>Hybrid Recommendation Filtering</a:t>
            </a:r>
          </a:p>
          <a:p>
            <a:pPr>
              <a:buNone/>
            </a:pPr>
            <a:endParaRPr lang="en-US" sz="2400" dirty="0"/>
          </a:p>
        </p:txBody>
      </p:sp>
      <p:pic>
        <p:nvPicPr>
          <p:cNvPr id="4" name="Picture 3"/>
          <p:cNvPicPr/>
          <p:nvPr/>
        </p:nvPicPr>
        <p:blipFill>
          <a:blip r:embed="rId2"/>
          <a:srcRect/>
          <a:stretch>
            <a:fillRect/>
          </a:stretch>
        </p:blipFill>
        <p:spPr bwMode="auto">
          <a:xfrm>
            <a:off x="990600" y="914400"/>
            <a:ext cx="7162800" cy="3124200"/>
          </a:xfrm>
          <a:prstGeom prst="rect">
            <a:avLst/>
          </a:prstGeom>
          <a:noFill/>
          <a:ln w="9525">
            <a:noFill/>
            <a:miter lim="800000"/>
            <a:headEnd/>
            <a:tailEnd/>
          </a:ln>
        </p:spPr>
      </p:pic>
    </p:spTree>
  </p:cSld>
  <p:clrMapOvr>
    <a:masterClrMapping/>
  </p:clrMapOvr>
  <p:transition>
    <p:newsfla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3600" b="1" dirty="0" smtClean="0"/>
              <a:t>2. Customer Lifetime Value </a:t>
            </a:r>
            <a:r>
              <a:rPr lang="en-US" sz="3600" b="1" dirty="0" err="1" smtClean="0"/>
              <a:t>Modelling</a:t>
            </a:r>
            <a:endParaRPr lang="en-US" sz="3600" dirty="0"/>
          </a:p>
        </p:txBody>
      </p:sp>
      <p:sp>
        <p:nvSpPr>
          <p:cNvPr id="4" name="Rectangle 3"/>
          <p:cNvSpPr/>
          <p:nvPr/>
        </p:nvSpPr>
        <p:spPr>
          <a:xfrm>
            <a:off x="381000" y="5638800"/>
            <a:ext cx="8229600" cy="830997"/>
          </a:xfrm>
          <a:prstGeom prst="rect">
            <a:avLst/>
          </a:prstGeom>
        </p:spPr>
        <p:txBody>
          <a:bodyPr wrap="square">
            <a:spAutoFit/>
          </a:bodyPr>
          <a:lstStyle/>
          <a:p>
            <a:r>
              <a:rPr lang="en-US" sz="2400" b="1" i="1" dirty="0" smtClean="0"/>
              <a:t>Customer lifetime value</a:t>
            </a:r>
            <a:r>
              <a:rPr lang="en-US" sz="2400" i="1" dirty="0" smtClean="0"/>
              <a:t> is a prediction of the net profit attributed to the entire future relationship with a customer.</a:t>
            </a:r>
            <a:endParaRPr lang="en-US" sz="2400" dirty="0"/>
          </a:p>
        </p:txBody>
      </p:sp>
      <p:pic>
        <p:nvPicPr>
          <p:cNvPr id="3" name="Picture 2"/>
          <p:cNvPicPr>
            <a:picLocks noChangeAspect="1" noChangeArrowheads="1"/>
          </p:cNvPicPr>
          <p:nvPr/>
        </p:nvPicPr>
        <p:blipFill>
          <a:blip r:embed="rId2"/>
          <a:srcRect/>
          <a:stretch>
            <a:fillRect/>
          </a:stretch>
        </p:blipFill>
        <p:spPr bwMode="auto">
          <a:xfrm>
            <a:off x="381000" y="1295400"/>
            <a:ext cx="8248650" cy="4333875"/>
          </a:xfrm>
          <a:prstGeom prst="rect">
            <a:avLst/>
          </a:prstGeom>
          <a:noFill/>
          <a:ln w="9525">
            <a:noFill/>
            <a:miter lim="800000"/>
            <a:headEnd/>
            <a:tailEnd/>
          </a:ln>
          <a:effectLst/>
        </p:spPr>
      </p:pic>
    </p:spTree>
  </p:cSld>
  <p:clrMapOvr>
    <a:masterClrMapping/>
  </p:clrMapOvr>
  <p:transition>
    <p:comb/>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600" b="1" dirty="0" smtClean="0"/>
              <a:t>CLV helps </a:t>
            </a:r>
            <a:r>
              <a:rPr lang="en-US" sz="3600" b="1" dirty="0" err="1" smtClean="0"/>
              <a:t>eCommerce</a:t>
            </a:r>
            <a:r>
              <a:rPr lang="en-US" sz="3600" b="1" dirty="0" smtClean="0"/>
              <a:t> businesses in many ways -</a:t>
            </a:r>
            <a:endParaRPr lang="en-US" sz="3600" b="1" dirty="0"/>
          </a:p>
        </p:txBody>
      </p:sp>
      <p:sp>
        <p:nvSpPr>
          <p:cNvPr id="3" name="Content Placeholder 2"/>
          <p:cNvSpPr>
            <a:spLocks noGrp="1"/>
          </p:cNvSpPr>
          <p:nvPr>
            <p:ph idx="1"/>
          </p:nvPr>
        </p:nvSpPr>
        <p:spPr>
          <a:xfrm>
            <a:off x="457200" y="4572000"/>
            <a:ext cx="8229600" cy="2286000"/>
          </a:xfrm>
        </p:spPr>
        <p:txBody>
          <a:bodyPr>
            <a:normAutofit fontScale="70000" lnSpcReduction="20000"/>
          </a:bodyPr>
          <a:lstStyle/>
          <a:p>
            <a:r>
              <a:rPr lang="en-US" dirty="0" smtClean="0"/>
              <a:t>Defining objectives for the company- growth, expenditures, future sales, net profit etc.</a:t>
            </a:r>
          </a:p>
          <a:p>
            <a:r>
              <a:rPr lang="en-US" dirty="0" smtClean="0"/>
              <a:t>Optimize business marketing strategies.</a:t>
            </a:r>
          </a:p>
          <a:p>
            <a:r>
              <a:rPr lang="en-US" dirty="0" smtClean="0"/>
              <a:t>Adjusting campaign and advertisement.</a:t>
            </a:r>
          </a:p>
          <a:p>
            <a:r>
              <a:rPr lang="en-US" dirty="0" smtClean="0"/>
              <a:t>Decide cross sell and up sell according to customer’s purchase.</a:t>
            </a:r>
          </a:p>
          <a:p>
            <a:r>
              <a:rPr lang="en-US" dirty="0" smtClean="0"/>
              <a:t>CLV helps to decide customer acquisition cost, the cost of attracting customers.</a:t>
            </a:r>
          </a:p>
          <a:p>
            <a:endParaRPr lang="en-US" dirty="0"/>
          </a:p>
        </p:txBody>
      </p:sp>
      <p:pic>
        <p:nvPicPr>
          <p:cNvPr id="4" name="Picture 2" descr="C:\Users\admin\Documents\amazonprimegif.gif"/>
          <p:cNvPicPr>
            <a:picLocks noChangeAspect="1" noChangeArrowheads="1" noCrop="1"/>
          </p:cNvPicPr>
          <p:nvPr/>
        </p:nvPicPr>
        <p:blipFill>
          <a:blip r:embed="rId2"/>
          <a:srcRect/>
          <a:stretch>
            <a:fillRect/>
          </a:stretch>
        </p:blipFill>
        <p:spPr bwMode="auto">
          <a:xfrm>
            <a:off x="1981200" y="1143000"/>
            <a:ext cx="4876800" cy="3276600"/>
          </a:xfrm>
          <a:prstGeom prst="rect">
            <a:avLst/>
          </a:prstGeom>
          <a:noFill/>
        </p:spPr>
      </p:pic>
    </p:spTree>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3. Customer Retention- Churn Model</a:t>
            </a:r>
            <a:r>
              <a:rPr lang="en-US" dirty="0" smtClean="0"/>
              <a:t/>
            </a:r>
            <a:br>
              <a:rPr lang="en-US" dirty="0" smtClean="0"/>
            </a:br>
            <a:endParaRPr lang="en-US" dirty="0"/>
          </a:p>
        </p:txBody>
      </p:sp>
      <p:pic>
        <p:nvPicPr>
          <p:cNvPr id="4" name="Picture 3"/>
          <p:cNvPicPr/>
          <p:nvPr/>
        </p:nvPicPr>
        <p:blipFill>
          <a:blip r:embed="rId2"/>
          <a:srcRect/>
          <a:stretch>
            <a:fillRect/>
          </a:stretch>
        </p:blipFill>
        <p:spPr bwMode="auto">
          <a:xfrm>
            <a:off x="0" y="990600"/>
            <a:ext cx="9144000" cy="5867400"/>
          </a:xfrm>
          <a:prstGeom prst="rect">
            <a:avLst/>
          </a:prstGeom>
          <a:noFill/>
          <a:ln w="9525">
            <a:noFill/>
            <a:miter lim="800000"/>
            <a:headEnd/>
            <a:tailEnd/>
          </a:ln>
        </p:spPr>
      </p:pic>
      <p:sp>
        <p:nvSpPr>
          <p:cNvPr id="5" name="Rectangle 4"/>
          <p:cNvSpPr/>
          <p:nvPr/>
        </p:nvSpPr>
        <p:spPr>
          <a:xfrm>
            <a:off x="4267200" y="914400"/>
            <a:ext cx="4648200" cy="923330"/>
          </a:xfrm>
          <a:prstGeom prst="rect">
            <a:avLst/>
          </a:prstGeom>
        </p:spPr>
        <p:txBody>
          <a:bodyPr wrap="square">
            <a:spAutoFit/>
          </a:bodyPr>
          <a:lstStyle/>
          <a:p>
            <a:r>
              <a:rPr lang="en-US" b="1" i="1" dirty="0" smtClean="0"/>
              <a:t>Customer retention</a:t>
            </a:r>
            <a:r>
              <a:rPr lang="en-US" i="1" dirty="0" smtClean="0"/>
              <a:t> refers to the ability of a company or product to </a:t>
            </a:r>
            <a:r>
              <a:rPr lang="en-US" b="1" i="1" dirty="0" smtClean="0"/>
              <a:t>retain </a:t>
            </a:r>
            <a:r>
              <a:rPr lang="en-US" i="1" dirty="0" smtClean="0"/>
              <a:t>its customers over some specified period.</a:t>
            </a:r>
          </a:p>
        </p:txBody>
      </p:sp>
      <p:sp>
        <p:nvSpPr>
          <p:cNvPr id="6" name="Rectangle 5"/>
          <p:cNvSpPr/>
          <p:nvPr/>
        </p:nvSpPr>
        <p:spPr>
          <a:xfrm>
            <a:off x="228600" y="4038600"/>
            <a:ext cx="2819400" cy="2585323"/>
          </a:xfrm>
          <a:prstGeom prst="rect">
            <a:avLst/>
          </a:prstGeom>
        </p:spPr>
        <p:txBody>
          <a:bodyPr wrap="square">
            <a:spAutoFit/>
          </a:bodyPr>
          <a:lstStyle/>
          <a:p>
            <a:r>
              <a:rPr lang="en-US" dirty="0" smtClean="0"/>
              <a:t> Few common metrics are –</a:t>
            </a:r>
          </a:p>
          <a:p>
            <a:pPr marL="342900" indent="-342900">
              <a:buFont typeface="+mj-lt"/>
              <a:buAutoNum type="arabicPeriod"/>
            </a:pPr>
            <a:r>
              <a:rPr lang="en-US" b="1" dirty="0" smtClean="0"/>
              <a:t>Number of customers lost</a:t>
            </a:r>
          </a:p>
          <a:p>
            <a:pPr marL="342900" indent="-342900">
              <a:buFont typeface="+mj-lt"/>
              <a:buAutoNum type="arabicPeriod"/>
            </a:pPr>
            <a:r>
              <a:rPr lang="en-US" b="1" dirty="0" smtClean="0"/>
              <a:t>Percent of customers lost</a:t>
            </a:r>
          </a:p>
          <a:p>
            <a:pPr marL="342900" indent="-342900">
              <a:buFont typeface="+mj-lt"/>
              <a:buAutoNum type="arabicPeriod"/>
            </a:pPr>
            <a:r>
              <a:rPr lang="en-US" b="1" dirty="0" smtClean="0"/>
              <a:t>Value of recurring business lost</a:t>
            </a:r>
          </a:p>
          <a:p>
            <a:pPr marL="342900" indent="-342900">
              <a:buFont typeface="+mj-lt"/>
              <a:buAutoNum type="arabicPeriod"/>
            </a:pPr>
            <a:r>
              <a:rPr lang="en-US" b="1" dirty="0" smtClean="0"/>
              <a:t>Percent of recurring value lost</a:t>
            </a:r>
          </a:p>
        </p:txBody>
      </p:sp>
      <p:sp>
        <p:nvSpPr>
          <p:cNvPr id="7" name="Rectangle 6"/>
          <p:cNvSpPr/>
          <p:nvPr/>
        </p:nvSpPr>
        <p:spPr>
          <a:xfrm>
            <a:off x="0" y="914400"/>
            <a:ext cx="2590800" cy="1754326"/>
          </a:xfrm>
          <a:prstGeom prst="rect">
            <a:avLst/>
          </a:prstGeom>
        </p:spPr>
        <p:txBody>
          <a:bodyPr wrap="square">
            <a:spAutoFit/>
          </a:bodyPr>
          <a:lstStyle/>
          <a:p>
            <a:r>
              <a:rPr lang="en-US" dirty="0" smtClean="0"/>
              <a:t>Churn Model helps identifying customers who are </a:t>
            </a:r>
            <a:r>
              <a:rPr lang="en-US" b="1" dirty="0" smtClean="0"/>
              <a:t>most likely to switch to different </a:t>
            </a:r>
            <a:r>
              <a:rPr lang="en-US" b="1" dirty="0" err="1" smtClean="0"/>
              <a:t>eCommerce</a:t>
            </a:r>
            <a:r>
              <a:rPr lang="en-US" b="1" dirty="0" smtClean="0"/>
              <a:t> website</a:t>
            </a:r>
            <a:r>
              <a:rPr lang="en-US" dirty="0" smtClean="0"/>
              <a:t>. </a:t>
            </a:r>
          </a:p>
          <a:p>
            <a:endParaRPr lang="en-US"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b="1" dirty="0" smtClean="0"/>
              <a:t>4. Fraud Detection</a:t>
            </a:r>
            <a:endParaRPr lang="en-US" dirty="0"/>
          </a:p>
        </p:txBody>
      </p:sp>
      <p:sp>
        <p:nvSpPr>
          <p:cNvPr id="3" name="Content Placeholder 2"/>
          <p:cNvSpPr>
            <a:spLocks noGrp="1"/>
          </p:cNvSpPr>
          <p:nvPr>
            <p:ph idx="1"/>
          </p:nvPr>
        </p:nvSpPr>
        <p:spPr>
          <a:xfrm>
            <a:off x="457200" y="838200"/>
            <a:ext cx="8229600" cy="5287963"/>
          </a:xfrm>
        </p:spPr>
        <p:txBody>
          <a:bodyPr>
            <a:noAutofit/>
          </a:bodyPr>
          <a:lstStyle/>
          <a:p>
            <a:r>
              <a:rPr lang="en-US" sz="2400" i="1" dirty="0" smtClean="0"/>
              <a:t>Fraud is a </a:t>
            </a:r>
            <a:r>
              <a:rPr lang="en-US" sz="2400" b="1" i="1" dirty="0" smtClean="0"/>
              <a:t>billion-dollar business </a:t>
            </a:r>
            <a:r>
              <a:rPr lang="en-US" sz="2400" i="1" dirty="0" smtClean="0"/>
              <a:t>and it is </a:t>
            </a:r>
            <a:r>
              <a:rPr lang="en-US" sz="2400" b="1" i="1" dirty="0" smtClean="0"/>
              <a:t>increasing</a:t>
            </a:r>
            <a:r>
              <a:rPr lang="en-US" sz="2400" i="1" dirty="0" smtClean="0"/>
              <a:t> every year.</a:t>
            </a:r>
            <a:endParaRPr lang="en-US" sz="2400" dirty="0" smtClean="0"/>
          </a:p>
          <a:p>
            <a:r>
              <a:rPr lang="en-US" sz="2400" i="1" dirty="0" smtClean="0"/>
              <a:t>The </a:t>
            </a:r>
            <a:r>
              <a:rPr lang="en-US" sz="2400" b="1" i="1" dirty="0" smtClean="0"/>
              <a:t>PwC global economic crime survey of 2016 </a:t>
            </a:r>
            <a:r>
              <a:rPr lang="en-US" sz="2400" i="1" dirty="0" smtClean="0"/>
              <a:t>suggests that more than </a:t>
            </a:r>
            <a:r>
              <a:rPr lang="en-US" sz="2400" b="1" i="1" dirty="0" smtClean="0"/>
              <a:t>one in three (36%) </a:t>
            </a:r>
            <a:r>
              <a:rPr lang="en-US" sz="2400" i="1" dirty="0" smtClean="0"/>
              <a:t>of organizations experienced </a:t>
            </a:r>
            <a:r>
              <a:rPr lang="en-US" sz="2400" b="1" i="1" dirty="0" smtClean="0"/>
              <a:t>economic crime.</a:t>
            </a:r>
          </a:p>
          <a:p>
            <a:r>
              <a:rPr lang="en-US" sz="2400" dirty="0" smtClean="0"/>
              <a:t>There are a number of ways a fraud can happen online -</a:t>
            </a:r>
          </a:p>
          <a:p>
            <a:pPr lvl="0"/>
            <a:r>
              <a:rPr lang="en-US" sz="2400" b="1" dirty="0" smtClean="0"/>
              <a:t>Identity theft</a:t>
            </a:r>
          </a:p>
          <a:p>
            <a:pPr lvl="0"/>
            <a:r>
              <a:rPr lang="en-US" sz="2400" b="1" dirty="0" smtClean="0"/>
              <a:t>Chargeback fraud</a:t>
            </a:r>
          </a:p>
          <a:p>
            <a:pPr lvl="0"/>
            <a:r>
              <a:rPr lang="en-US" sz="2400" b="1" dirty="0" smtClean="0"/>
              <a:t>Friendly fraud</a:t>
            </a:r>
          </a:p>
          <a:p>
            <a:pPr lvl="0"/>
            <a:r>
              <a:rPr lang="en-US" sz="2400" b="1" dirty="0" smtClean="0"/>
              <a:t>Clean fraud</a:t>
            </a:r>
          </a:p>
          <a:p>
            <a:pPr lvl="0"/>
            <a:r>
              <a:rPr lang="en-US" sz="2400" b="1" dirty="0" smtClean="0"/>
              <a:t>Triangulation fraud</a:t>
            </a:r>
          </a:p>
          <a:p>
            <a:pPr lvl="0"/>
            <a:r>
              <a:rPr lang="en-US" sz="2400" b="1" dirty="0" smtClean="0"/>
              <a:t>Affiliate fraud</a:t>
            </a:r>
          </a:p>
          <a:p>
            <a:pPr lvl="0"/>
            <a:r>
              <a:rPr lang="en-US" sz="2400" b="1" dirty="0" smtClean="0"/>
              <a:t>Merchant identity fraud</a:t>
            </a:r>
          </a:p>
          <a:p>
            <a:pPr lvl="0"/>
            <a:r>
              <a:rPr lang="en-US" sz="2400" b="1" dirty="0" smtClean="0"/>
              <a:t>Advanced fee and wire transfer scams</a:t>
            </a:r>
          </a:p>
          <a:p>
            <a:endParaRPr lang="en-US" sz="2400" dirty="0"/>
          </a:p>
        </p:txBody>
      </p:sp>
      <p:pic>
        <p:nvPicPr>
          <p:cNvPr id="2051" name="Picture 3" descr="C:\Users\admin\Documents\catchat.gif"/>
          <p:cNvPicPr>
            <a:picLocks noChangeAspect="1" noChangeArrowheads="1" noCrop="1"/>
          </p:cNvPicPr>
          <p:nvPr/>
        </p:nvPicPr>
        <p:blipFill>
          <a:blip r:embed="rId2"/>
          <a:srcRect/>
          <a:stretch>
            <a:fillRect/>
          </a:stretch>
        </p:blipFill>
        <p:spPr bwMode="auto">
          <a:xfrm>
            <a:off x="4038600" y="3276600"/>
            <a:ext cx="4781550" cy="3124200"/>
          </a:xfrm>
          <a:prstGeom prst="rect">
            <a:avLst/>
          </a:prstGeom>
          <a:noFill/>
        </p:spPr>
      </p:pic>
    </p:spTree>
  </p:cSld>
  <p:clrMapOvr>
    <a:masterClrMapping/>
  </p:clrMapOvr>
  <p:transition>
    <p:cover dir="l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TotalTime>
  <Words>489</Words>
  <Application>Microsoft Office PowerPoint</Application>
  <PresentationFormat>On-screen Show (4:3)</PresentationFormat>
  <Paragraphs>79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Data Science in Retail and E-Commerce</vt:lpstr>
      <vt:lpstr>Contents:</vt:lpstr>
      <vt:lpstr>Slide 3</vt:lpstr>
      <vt:lpstr>How Data Science is Used in Retail and e-Commerce </vt:lpstr>
      <vt:lpstr>1. Recommendation System</vt:lpstr>
      <vt:lpstr>2. Customer Lifetime Value Modelling</vt:lpstr>
      <vt:lpstr>CLV helps eCommerce businesses in many ways -</vt:lpstr>
      <vt:lpstr>3. Customer Retention- Churn Model </vt:lpstr>
      <vt:lpstr>4. Fraud Detection</vt:lpstr>
      <vt:lpstr>5. Important Reviews- Improved Customer Service</vt:lpstr>
      <vt:lpstr>Summary </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Retail and E-Commerce</dc:title>
  <dc:creator>admin</dc:creator>
  <cp:lastModifiedBy>admin</cp:lastModifiedBy>
  <cp:revision>96</cp:revision>
  <dcterms:created xsi:type="dcterms:W3CDTF">2019-11-25T14:32:29Z</dcterms:created>
  <dcterms:modified xsi:type="dcterms:W3CDTF">2019-12-21T16:39:18Z</dcterms:modified>
</cp:coreProperties>
</file>